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webextensions/webextension1.xml" ContentType="application/vnd.ms-office.webextension+xml"/>
  <Override PartName="/ppt/webextensions/webextension2.xml" ContentType="application/vnd.ms-office.webextensio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1" r:id="rId3"/>
    <p:sldId id="258" r:id="rId4"/>
    <p:sldId id="285" r:id="rId5"/>
    <p:sldId id="286" r:id="rId6"/>
    <p:sldId id="260" r:id="rId7"/>
    <p:sldId id="277" r:id="rId8"/>
    <p:sldId id="280" r:id="rId9"/>
    <p:sldId id="282" r:id="rId10"/>
    <p:sldId id="283" r:id="rId11"/>
    <p:sldId id="268" r:id="rId12"/>
    <p:sldId id="288" r:id="rId13"/>
    <p:sldId id="267" r:id="rId14"/>
    <p:sldId id="266" r:id="rId15"/>
    <p:sldId id="265" r:id="rId16"/>
    <p:sldId id="284" r:id="rId17"/>
    <p:sldId id="289" r:id="rId18"/>
    <p:sldId id="269" r:id="rId19"/>
    <p:sldId id="287" r:id="rId20"/>
    <p:sldId id="262" r:id="rId21"/>
    <p:sldId id="263" r:id="rId22"/>
    <p:sldId id="264"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2742" autoAdjust="0"/>
  </p:normalViewPr>
  <p:slideViewPr>
    <p:cSldViewPr snapToGrid="0" snapToObjects="1">
      <p:cViewPr>
        <p:scale>
          <a:sx n="87" d="100"/>
          <a:sy n="87" d="100"/>
        </p:scale>
        <p:origin x="200" y="-784"/>
      </p:cViewPr>
      <p:guideLst>
        <p:guide orient="horz" pos="2160"/>
        <p:guide pos="2880"/>
      </p:guideLst>
    </p:cSldViewPr>
  </p:slideViewPr>
  <p:outlineViewPr>
    <p:cViewPr>
      <p:scale>
        <a:sx n="33" d="100"/>
        <a:sy n="33" d="100"/>
      </p:scale>
      <p:origin x="0" y="43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659CD6-F83A-634E-AD9E-5776D97EB346}" type="datetimeFigureOut">
              <a:rPr lang="nl-NL" smtClean="0"/>
              <a:t>03-03-17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86BBC2-2737-2948-AB50-A09131C088C9}" type="slidenum">
              <a:rPr lang="nl-NL" smtClean="0"/>
              <a:t>‹nr.›</a:t>
            </a:fld>
            <a:endParaRPr lang="nl-NL"/>
          </a:p>
        </p:txBody>
      </p:sp>
    </p:spTree>
    <p:extLst>
      <p:ext uri="{BB962C8B-B14F-4D97-AF65-F5344CB8AC3E}">
        <p14:creationId xmlns:p14="http://schemas.microsoft.com/office/powerpoint/2010/main" val="25079143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histoforum.net/luit/vermeer2.ht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luit en de rode schoentjes maken duidelijk dat de fraai uitgedoste vrouw op dit schilderij een dame van lichte zeden is. Haar klant krijgt een glas wijn ingeschonken door de koppelaarster.</a:t>
            </a:r>
            <a:endParaRPr lang="nl-NL" dirty="0"/>
          </a:p>
        </p:txBody>
      </p:sp>
      <p:sp>
        <p:nvSpPr>
          <p:cNvPr id="4" name="Tijdelijke aanduiding voor dianummer 3"/>
          <p:cNvSpPr>
            <a:spLocks noGrp="1"/>
          </p:cNvSpPr>
          <p:nvPr>
            <p:ph type="sldNum" sz="quarter" idx="10"/>
          </p:nvPr>
        </p:nvSpPr>
        <p:spPr/>
        <p:txBody>
          <a:bodyPr/>
          <a:lstStyle/>
          <a:p>
            <a:fld id="{1286BBC2-2737-2948-AB50-A09131C088C9}" type="slidenum">
              <a:rPr lang="nl-NL" smtClean="0"/>
              <a:t>13</a:t>
            </a:fld>
            <a:endParaRPr lang="nl-NL"/>
          </a:p>
        </p:txBody>
      </p:sp>
    </p:spTree>
    <p:extLst>
      <p:ext uri="{BB962C8B-B14F-4D97-AF65-F5344CB8AC3E}">
        <p14:creationId xmlns:p14="http://schemas.microsoft.com/office/powerpoint/2010/main" val="236524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De luit op </a:t>
            </a:r>
            <a:r>
              <a:rPr lang="nl-NL" dirty="0" err="1" smtClean="0"/>
              <a:t>Vermeers</a:t>
            </a:r>
            <a:r>
              <a:rPr lang="nl-NL" dirty="0" smtClean="0"/>
              <a:t> '</a:t>
            </a:r>
            <a:r>
              <a:rPr lang="nl-NL" i="1" dirty="0" smtClean="0">
                <a:hlinkClick r:id="rId3"/>
              </a:rPr>
              <a:t>Liefdesbrief</a:t>
            </a:r>
            <a:r>
              <a:rPr lang="nl-NL" dirty="0" smtClean="0"/>
              <a:t>' zou er op kunnen wijzen dat de vrouw wacht op haar tegenspeler. Maar de bezem en de slofjes op de voorgrond van zouden ook kunnen duiden op een minder fatsoenlijk soort liefde. De luit verwijst heel vaak naar erotiek en 'Over de bezem getrouwd zijn' betekende in de 17de eeuw zoveel als samenwonen zonder boterbriefje. Zedeloze vrouwen werden wel vergeleken met rondslingerende oude sloffen. </a:t>
            </a:r>
          </a:p>
          <a:p>
            <a:endParaRPr lang="nl-NL" dirty="0"/>
          </a:p>
        </p:txBody>
      </p:sp>
      <p:sp>
        <p:nvSpPr>
          <p:cNvPr id="4" name="Tijdelijke aanduiding voor dianummer 3"/>
          <p:cNvSpPr>
            <a:spLocks noGrp="1"/>
          </p:cNvSpPr>
          <p:nvPr>
            <p:ph type="sldNum" sz="quarter" idx="10"/>
          </p:nvPr>
        </p:nvSpPr>
        <p:spPr/>
        <p:txBody>
          <a:bodyPr/>
          <a:lstStyle/>
          <a:p>
            <a:fld id="{1286BBC2-2737-2948-AB50-A09131C088C9}" type="slidenum">
              <a:rPr lang="nl-NL" smtClean="0"/>
              <a:t>14</a:t>
            </a:fld>
            <a:endParaRPr lang="nl-NL"/>
          </a:p>
        </p:txBody>
      </p:sp>
    </p:spTree>
    <p:extLst>
      <p:ext uri="{BB962C8B-B14F-4D97-AF65-F5344CB8AC3E}">
        <p14:creationId xmlns:p14="http://schemas.microsoft.com/office/powerpoint/2010/main" val="283781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Het jonge meisje op het schilderij is een lid van de bourgeoisie. Dit is te zien aan haar haarstijl, jurk en parelketting. In de 17e eeuw waren parels een erg belangrijk symbool voor status. De expressie op het gezicht van het jonge meisje is een beetje ongewoon voor een werk van Vermeer omdat Vermeer de emoties overbracht op een wat meer gesluierde wijze.</a:t>
            </a:r>
          </a:p>
          <a:p>
            <a:endParaRPr lang="nl-NL" dirty="0"/>
          </a:p>
        </p:txBody>
      </p:sp>
      <p:sp>
        <p:nvSpPr>
          <p:cNvPr id="4" name="Tijdelijke aanduiding voor dianummer 3"/>
          <p:cNvSpPr>
            <a:spLocks noGrp="1"/>
          </p:cNvSpPr>
          <p:nvPr>
            <p:ph type="sldNum" sz="quarter" idx="10"/>
          </p:nvPr>
        </p:nvSpPr>
        <p:spPr/>
        <p:txBody>
          <a:bodyPr/>
          <a:lstStyle/>
          <a:p>
            <a:fld id="{1286BBC2-2737-2948-AB50-A09131C088C9}" type="slidenum">
              <a:rPr lang="nl-NL" smtClean="0"/>
              <a:t>15</a:t>
            </a:fld>
            <a:endParaRPr lang="nl-NL"/>
          </a:p>
        </p:txBody>
      </p:sp>
    </p:spTree>
    <p:extLst>
      <p:ext uri="{BB962C8B-B14F-4D97-AF65-F5344CB8AC3E}">
        <p14:creationId xmlns:p14="http://schemas.microsoft.com/office/powerpoint/2010/main" val="424585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Titelstijl van model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Titelstijl van model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6BFECD78-3C8E-49F2-8FAB-59489D168ABB}" type="datetimeFigureOut">
              <a:rPr lang="en-US" smtClean="0"/>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3/3/17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3/3/17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‹nr.›</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microsoft.com/office/2011/relationships/webextension" Target="../webextensions/webextension2.xml"/><Relationship Id="rId3" Type="http://schemas.openxmlformats.org/officeDocument/2006/relationships/image" Target="../media/image10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11/relationships/webextension" Target="../webextensions/webextension3.xml"/><Relationship Id="rId5" Type="http://schemas.openxmlformats.org/officeDocument/2006/relationships/image" Target="../media/image150.png"/><Relationship Id="rId1" Type="http://schemas.openxmlformats.org/officeDocument/2006/relationships/slideLayout" Target="../slideLayouts/slideLayout2.xml"/><Relationship Id="rId2" Type="http://schemas.openxmlformats.org/officeDocument/2006/relationships/hyperlink" Target="https://www.youtube.com/watch?v=sj-koumxE9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microsoft.com/office/2011/relationships/webextension" Target="../webextensions/webextension4.xml"/><Relationship Id="rId3" Type="http://schemas.openxmlformats.org/officeDocument/2006/relationships/image" Target="../media/image160.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4" Type="http://schemas.microsoft.com/office/2011/relationships/webextension" Target="../webextensions/webextension5.xml"/><Relationship Id="rId5" Type="http://schemas.openxmlformats.org/officeDocument/2006/relationships/image" Target="../media/image180.png"/><Relationship Id="rId1" Type="http://schemas.openxmlformats.org/officeDocument/2006/relationships/slideLayout" Target="../slideLayouts/slideLayout2.xml"/><Relationship Id="rId2" Type="http://schemas.openxmlformats.org/officeDocument/2006/relationships/hyperlink" Target="https://www.youtube.com/watch?v=8NRvSYORHeY" TargetMode="External"/></Relationships>
</file>

<file path=ppt/slides/_rels/slide19.xml.rels><?xml version="1.0" encoding="UTF-8" standalone="yes"?>
<Relationships xmlns="http://schemas.openxmlformats.org/package/2006/relationships"><Relationship Id="rId3" Type="http://schemas.microsoft.com/office/2011/relationships/webextension" Target="../webextensions/webextension6.xml"/><Relationship Id="rId4" Type="http://schemas.openxmlformats.org/officeDocument/2006/relationships/image" Target="../media/image200.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microsoft.com/office/2011/relationships/webextension" Target="../webextensions/webextension1.xml"/><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hyperlink" Target="https://www.youtube.com/watch?v=AoJ4uCBez0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hooltv.nl/no_cache/video/crid/20121231_muziekgoudeneeuw01/" TargetMode="External"/><Relationship Id="rId3"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Gouden eeuw in Nederland</a:t>
            </a:r>
            <a:endParaRPr lang="nl-NL" dirty="0"/>
          </a:p>
        </p:txBody>
      </p:sp>
      <p:sp>
        <p:nvSpPr>
          <p:cNvPr id="3" name="Subtitel 2"/>
          <p:cNvSpPr>
            <a:spLocks noGrp="1"/>
          </p:cNvSpPr>
          <p:nvPr>
            <p:ph type="subTitle" idx="1"/>
          </p:nvPr>
        </p:nvSpPr>
        <p:spPr/>
        <p:txBody>
          <a:bodyPr/>
          <a:lstStyle/>
          <a:p>
            <a:r>
              <a:rPr lang="nl-NL" dirty="0" smtClean="0"/>
              <a:t>Muziek</a:t>
            </a:r>
            <a:endParaRPr lang="nl-NL" dirty="0"/>
          </a:p>
        </p:txBody>
      </p:sp>
      <p:pic>
        <p:nvPicPr>
          <p:cNvPr id="4" name="Afbeelding 3" descr="elyas_feestvierend_gezelschap-620x459.jpg"/>
          <p:cNvPicPr>
            <a:picLocks noChangeAspect="1"/>
          </p:cNvPicPr>
          <p:nvPr/>
        </p:nvPicPr>
        <p:blipFill>
          <a:blip r:embed="rId2">
            <a:alphaModFix amt="43000"/>
            <a:extLst>
              <a:ext uri="{28A0092B-C50C-407E-A947-70E740481C1C}">
                <a14:useLocalDpi xmlns:a14="http://schemas.microsoft.com/office/drawing/2010/main"/>
              </a:ext>
            </a:extLst>
          </a:blip>
          <a:stretch>
            <a:fillRect/>
          </a:stretch>
        </p:blipFill>
        <p:spPr>
          <a:xfrm>
            <a:off x="635000" y="1"/>
            <a:ext cx="7874000" cy="5876932"/>
          </a:xfrm>
          <a:prstGeom prst="rect">
            <a:avLst/>
          </a:prstGeom>
        </p:spPr>
      </p:pic>
      <p:sp>
        <p:nvSpPr>
          <p:cNvPr id="5" name="Tekstvak 4"/>
          <p:cNvSpPr txBox="1"/>
          <p:nvPr/>
        </p:nvSpPr>
        <p:spPr>
          <a:xfrm>
            <a:off x="-605416" y="3249012"/>
            <a:ext cx="184666" cy="369332"/>
          </a:xfrm>
          <a:prstGeom prst="rect">
            <a:avLst/>
          </a:prstGeom>
          <a:noFill/>
        </p:spPr>
        <p:txBody>
          <a:bodyPr wrap="none" rtlCol="0">
            <a:spAutoFit/>
          </a:bodyPr>
          <a:lstStyle/>
          <a:p>
            <a:endParaRPr lang="nl-NL" dirty="0"/>
          </a:p>
        </p:txBody>
      </p:sp>
      <p:sp>
        <p:nvSpPr>
          <p:cNvPr id="6" name="Tekstvak 5"/>
          <p:cNvSpPr txBox="1"/>
          <p:nvPr/>
        </p:nvSpPr>
        <p:spPr>
          <a:xfrm>
            <a:off x="9808308" y="3497385"/>
            <a:ext cx="184666" cy="369332"/>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68176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Matrozen-uitvoering</a:t>
            </a:r>
            <a:endParaRPr lang="nl-NL" dirty="0"/>
          </a:p>
        </p:txBody>
      </p:sp>
      <p:pic>
        <p:nvPicPr>
          <p:cNvPr id="6" name="Tijdelijke aanduiding voor inhoud 5" descr="Schermafbeelding 2015-09-06 om 12.50.08.png"/>
          <p:cNvPicPr>
            <a:picLocks noGrp="1" noChangeAspect="1"/>
          </p:cNvPicPr>
          <p:nvPr>
            <p:ph idx="1"/>
          </p:nvPr>
        </p:nvPicPr>
        <p:blipFill>
          <a:blip r:embed="rId2" cstate="email">
            <a:extLst>
              <a:ext uri="{28A0092B-C50C-407E-A947-70E740481C1C}">
                <a14:useLocalDpi xmlns:a14="http://schemas.microsoft.com/office/drawing/2010/main"/>
              </a:ext>
            </a:extLst>
          </a:blip>
          <a:srcRect l="-47308" r="-47308"/>
          <a:stretch>
            <a:fillRect/>
          </a:stretch>
        </p:blipFill>
        <p:spPr/>
      </p:pic>
    </p:spTree>
    <p:extLst>
      <p:ext uri="{BB962C8B-B14F-4D97-AF65-F5344CB8AC3E}">
        <p14:creationId xmlns:p14="http://schemas.microsoft.com/office/powerpoint/2010/main" val="961270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LUIT</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b="1" dirty="0" smtClean="0"/>
              <a:t>De gitaar </a:t>
            </a:r>
            <a:r>
              <a:rPr lang="nl-NL" dirty="0" smtClean="0"/>
              <a:t>van de 17</a:t>
            </a:r>
            <a:r>
              <a:rPr lang="nl-NL" baseline="30000" dirty="0" smtClean="0"/>
              <a:t>e</a:t>
            </a:r>
            <a:r>
              <a:rPr lang="nl-NL" dirty="0" smtClean="0"/>
              <a:t> eeuw</a:t>
            </a:r>
          </a:p>
          <a:p>
            <a:r>
              <a:rPr lang="nl-NL" dirty="0" smtClean="0"/>
              <a:t>Begeleiden/serenade brengen/musiceren</a:t>
            </a:r>
          </a:p>
          <a:p>
            <a:r>
              <a:rPr lang="nl-NL" dirty="0" smtClean="0"/>
              <a:t>Verschillende </a:t>
            </a:r>
            <a:r>
              <a:rPr lang="nl-NL" u="sng" dirty="0" smtClean="0"/>
              <a:t>betekenissen</a:t>
            </a:r>
            <a:r>
              <a:rPr lang="nl-NL" dirty="0" smtClean="0"/>
              <a:t> in schilderijen</a:t>
            </a:r>
          </a:p>
          <a:p>
            <a:endParaRPr lang="nl-NL" dirty="0"/>
          </a:p>
          <a:p>
            <a:r>
              <a:rPr lang="nl-NL" dirty="0" smtClean="0"/>
              <a:t>Liefde</a:t>
            </a:r>
          </a:p>
          <a:p>
            <a:r>
              <a:rPr lang="nl-NL" dirty="0" smtClean="0"/>
              <a:t>Harmonie huwelijk</a:t>
            </a:r>
          </a:p>
          <a:p>
            <a:r>
              <a:rPr lang="nl-NL" dirty="0" smtClean="0"/>
              <a:t>Erotiek</a:t>
            </a:r>
          </a:p>
          <a:p>
            <a:r>
              <a:rPr lang="nl-NL" dirty="0" smtClean="0"/>
              <a:t>Vruchtbaarheid</a:t>
            </a:r>
          </a:p>
          <a:p>
            <a:r>
              <a:rPr lang="nl-NL" dirty="0"/>
              <a:t>P</a:t>
            </a:r>
            <a:r>
              <a:rPr lang="nl-NL" dirty="0" smtClean="0"/>
              <a:t>rostitutie</a:t>
            </a:r>
          </a:p>
          <a:p>
            <a:pPr marL="0" indent="0">
              <a:buNone/>
            </a:pPr>
            <a:endParaRPr lang="nl-NL" dirty="0" smtClean="0"/>
          </a:p>
          <a:p>
            <a:endParaRPr lang="nl-NL" dirty="0"/>
          </a:p>
        </p:txBody>
      </p:sp>
      <p:pic>
        <p:nvPicPr>
          <p:cNvPr id="4" name="Afbeelding 3" descr="index.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01220" y="241300"/>
            <a:ext cx="2539443" cy="1614634"/>
          </a:xfrm>
          <a:prstGeom prst="rect">
            <a:avLst/>
          </a:prstGeom>
        </p:spPr>
      </p:pic>
    </p:spTree>
    <p:extLst>
      <p:ext uri="{BB962C8B-B14F-4D97-AF65-F5344CB8AC3E}">
        <p14:creationId xmlns:p14="http://schemas.microsoft.com/office/powerpoint/2010/main" val="1300940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Tijdelijke aanduiding voor inhoud 3" title="Web Video Player"/>
              <p:cNvGraphicFramePr>
                <a:graphicFrameLocks noGrp="1"/>
              </p:cNvGraphicFramePr>
              <p:nvPr>
                <p:ph idx="1"/>
                <p:extLst>
                  <p:ext uri="{D42A27DB-BD31-4B8C-83A1-F6EECF244321}">
                    <p14:modId xmlns:p14="http://schemas.microsoft.com/office/powerpoint/2010/main" val="1467108040"/>
                  </p:ext>
                </p:extLst>
              </p:nvPr>
            </p:nvGraphicFramePr>
            <p:xfrm>
              <a:off x="457200" y="1600200"/>
              <a:ext cx="8229600" cy="4525963"/>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Tijdelijke aanduiding voor inhoud 3" title="Web Video Player"/>
              <p:cNvPicPr>
                <a:picLocks noGrp="1" noRot="1" noChangeAspect="1" noMove="1" noResize="1" noEditPoints="1" noAdjustHandles="1" noChangeArrowheads="1" noChangeShapeType="1"/>
              </p:cNvPicPr>
              <p:nvPr/>
            </p:nvPicPr>
            <p:blipFill>
              <a:blip r:embed="rId3"/>
              <a:stretch>
                <a:fillRect/>
              </a:stretch>
            </p:blipFill>
            <p:spPr>
              <a:xfrm>
                <a:off x="457200" y="1600200"/>
                <a:ext cx="8229600" cy="4525963"/>
              </a:xfrm>
              <a:prstGeom prst="rect">
                <a:avLst/>
              </a:prstGeom>
            </p:spPr>
          </p:pic>
        </mc:Fallback>
      </mc:AlternateContent>
    </p:spTree>
    <p:extLst>
      <p:ext uri="{BB962C8B-B14F-4D97-AF65-F5344CB8AC3E}">
        <p14:creationId xmlns:p14="http://schemas.microsoft.com/office/powerpoint/2010/main" val="1863325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descr="luitspeler.jpg"/>
          <p:cNvPicPr>
            <a:picLocks noGrp="1" noChangeAspect="1"/>
          </p:cNvPicPr>
          <p:nvPr>
            <p:ph idx="1"/>
          </p:nvPr>
        </p:nvPicPr>
        <p:blipFill>
          <a:blip r:embed="rId3" cstate="email">
            <a:extLst>
              <a:ext uri="{28A0092B-C50C-407E-A947-70E740481C1C}">
                <a14:useLocalDpi xmlns:a14="http://schemas.microsoft.com/office/drawing/2010/main"/>
              </a:ext>
            </a:extLst>
          </a:blip>
          <a:srcRect l="-66372" r="-66372"/>
          <a:stretch>
            <a:fillRect/>
          </a:stretch>
        </p:blipFill>
        <p:spPr/>
      </p:pic>
    </p:spTree>
    <p:extLst>
      <p:ext uri="{BB962C8B-B14F-4D97-AF65-F5344CB8AC3E}">
        <p14:creationId xmlns:p14="http://schemas.microsoft.com/office/powerpoint/2010/main" val="2370919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descr="liefdesbrief.JPG"/>
          <p:cNvPicPr>
            <a:picLocks noGrp="1" noChangeAspect="1"/>
          </p:cNvPicPr>
          <p:nvPr>
            <p:ph idx="1"/>
          </p:nvPr>
        </p:nvPicPr>
        <p:blipFill>
          <a:blip r:embed="rId3" cstate="email">
            <a:extLst>
              <a:ext uri="{28A0092B-C50C-407E-A947-70E740481C1C}">
                <a14:useLocalDpi xmlns:a14="http://schemas.microsoft.com/office/drawing/2010/main"/>
              </a:ext>
            </a:extLst>
          </a:blip>
          <a:srcRect l="-55917" r="-55917"/>
          <a:stretch>
            <a:fillRect/>
          </a:stretch>
        </p:blipFill>
        <p:spPr/>
      </p:pic>
    </p:spTree>
    <p:extLst>
      <p:ext uri="{BB962C8B-B14F-4D97-AF65-F5344CB8AC3E}">
        <p14:creationId xmlns:p14="http://schemas.microsoft.com/office/powerpoint/2010/main" val="2184985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luitspeler</a:t>
            </a:r>
            <a:endParaRPr lang="nl-NL" dirty="0"/>
          </a:p>
        </p:txBody>
      </p:sp>
      <p:pic>
        <p:nvPicPr>
          <p:cNvPr id="4" name="Tijdelijke aanduiding voor inhoud 3" descr="Johannes-Vermeer-De-gitaarspeelster-i24822.jpg"/>
          <p:cNvPicPr>
            <a:picLocks noGrp="1" noChangeAspect="1"/>
          </p:cNvPicPr>
          <p:nvPr>
            <p:ph idx="1"/>
          </p:nvPr>
        </p:nvPicPr>
        <p:blipFill>
          <a:blip r:embed="rId3" cstate="email">
            <a:extLst>
              <a:ext uri="{28A0092B-C50C-407E-A947-70E740481C1C}">
                <a14:useLocalDpi xmlns:a14="http://schemas.microsoft.com/office/drawing/2010/main"/>
              </a:ext>
            </a:extLst>
          </a:blip>
          <a:srcRect l="-55716" r="-55716"/>
          <a:stretch>
            <a:fillRect/>
          </a:stretch>
        </p:blipFill>
        <p:spPr/>
      </p:pic>
    </p:spTree>
    <p:extLst>
      <p:ext uri="{BB962C8B-B14F-4D97-AF65-F5344CB8AC3E}">
        <p14:creationId xmlns:p14="http://schemas.microsoft.com/office/powerpoint/2010/main" val="2603378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Blokfluit</a:t>
            </a:r>
            <a:endParaRPr lang="nl-NL" dirty="0"/>
          </a:p>
        </p:txBody>
      </p:sp>
      <p:sp>
        <p:nvSpPr>
          <p:cNvPr id="3" name="Tijdelijke aanduiding voor inhoud 2"/>
          <p:cNvSpPr>
            <a:spLocks noGrp="1"/>
          </p:cNvSpPr>
          <p:nvPr>
            <p:ph idx="1"/>
          </p:nvPr>
        </p:nvSpPr>
        <p:spPr/>
        <p:txBody>
          <a:bodyPr/>
          <a:lstStyle/>
          <a:p>
            <a:r>
              <a:rPr lang="nl-NL" dirty="0">
                <a:hlinkClick r:id="rId2"/>
              </a:rPr>
              <a:t>https://www.youtube.com/watch?v=sj-</a:t>
            </a:r>
            <a:r>
              <a:rPr lang="nl-NL" dirty="0" smtClean="0">
                <a:hlinkClick r:id="rId2"/>
              </a:rPr>
              <a:t>koumxE94</a:t>
            </a:r>
            <a:endParaRPr lang="nl-NL" dirty="0" smtClean="0"/>
          </a:p>
          <a:p>
            <a:endParaRPr lang="nl-NL" dirty="0"/>
          </a:p>
          <a:p>
            <a:endParaRPr lang="nl-NL" dirty="0" smtClean="0"/>
          </a:p>
          <a:p>
            <a:endParaRPr lang="nl-NL" dirty="0"/>
          </a:p>
        </p:txBody>
      </p:sp>
      <p:pic>
        <p:nvPicPr>
          <p:cNvPr id="4" name="Afbeelding 3" descr="66439-A-B_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5572" y="0"/>
            <a:ext cx="1480316" cy="3577688"/>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Invoegtoepassing 4" title="Web Video Player"/>
              <p:cNvGraphicFramePr>
                <a:graphicFrameLocks noGrp="1"/>
              </p:cNvGraphicFramePr>
              <p:nvPr>
                <p:extLst>
                  <p:ext uri="{D42A27DB-BD31-4B8C-83A1-F6EECF244321}">
                    <p14:modId xmlns:p14="http://schemas.microsoft.com/office/powerpoint/2010/main" val="223427758"/>
                  </p:ext>
                </p:extLst>
              </p:nvPr>
            </p:nvGraphicFramePr>
            <p:xfrm>
              <a:off x="253234" y="1692276"/>
              <a:ext cx="6953250" cy="3914775"/>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5" name="Invoegtoepassing 4" title="Web Video Player"/>
              <p:cNvPicPr>
                <a:picLocks noGrp="1" noRot="1" noChangeAspect="1" noMove="1" noResize="1" noEditPoints="1" noAdjustHandles="1" noChangeArrowheads="1" noChangeShapeType="1"/>
              </p:cNvPicPr>
              <p:nvPr/>
            </p:nvPicPr>
            <p:blipFill>
              <a:blip r:embed="rId5"/>
              <a:stretch>
                <a:fillRect/>
              </a:stretch>
            </p:blipFill>
            <p:spPr>
              <a:xfrm>
                <a:off x="253234" y="1692276"/>
                <a:ext cx="6953250" cy="3914775"/>
              </a:xfrm>
              <a:prstGeom prst="rect">
                <a:avLst/>
              </a:prstGeom>
            </p:spPr>
          </p:pic>
        </mc:Fallback>
      </mc:AlternateContent>
    </p:spTree>
    <p:extLst>
      <p:ext uri="{BB962C8B-B14F-4D97-AF65-F5344CB8AC3E}">
        <p14:creationId xmlns:p14="http://schemas.microsoft.com/office/powerpoint/2010/main" val="1172353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Tijdelijke aanduiding voor inhoud 3" title="Web Video Player"/>
              <p:cNvGraphicFramePr>
                <a:graphicFrameLocks noGrp="1"/>
              </p:cNvGraphicFramePr>
              <p:nvPr>
                <p:ph idx="1"/>
                <p:extLst>
                  <p:ext uri="{D42A27DB-BD31-4B8C-83A1-F6EECF244321}">
                    <p14:modId xmlns:p14="http://schemas.microsoft.com/office/powerpoint/2010/main" val="161213232"/>
                  </p:ext>
                </p:extLst>
              </p:nvPr>
            </p:nvGraphicFramePr>
            <p:xfrm>
              <a:off x="457200" y="1600200"/>
              <a:ext cx="8229600" cy="4525963"/>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Tijdelijke aanduiding voor inhoud 3" title="Web Video Player"/>
              <p:cNvPicPr>
                <a:picLocks noGrp="1" noRot="1" noChangeAspect="1" noMove="1" noResize="1" noEditPoints="1" noAdjustHandles="1" noChangeArrowheads="1" noChangeShapeType="1"/>
              </p:cNvPicPr>
              <p:nvPr/>
            </p:nvPicPr>
            <p:blipFill>
              <a:blip r:embed="rId3"/>
              <a:stretch>
                <a:fillRect/>
              </a:stretch>
            </p:blipFill>
            <p:spPr>
              <a:xfrm>
                <a:off x="457200" y="1600200"/>
                <a:ext cx="8229600" cy="4525963"/>
              </a:xfrm>
              <a:prstGeom prst="rect">
                <a:avLst/>
              </a:prstGeom>
            </p:spPr>
          </p:pic>
        </mc:Fallback>
      </mc:AlternateContent>
    </p:spTree>
    <p:extLst>
      <p:ext uri="{BB962C8B-B14F-4D97-AF65-F5344CB8AC3E}">
        <p14:creationId xmlns:p14="http://schemas.microsoft.com/office/powerpoint/2010/main" val="1475293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Klavecimbel</a:t>
            </a:r>
            <a:endParaRPr lang="nl-NL" dirty="0"/>
          </a:p>
        </p:txBody>
      </p:sp>
      <p:sp>
        <p:nvSpPr>
          <p:cNvPr id="3" name="Tijdelijke aanduiding voor inhoud 2"/>
          <p:cNvSpPr>
            <a:spLocks noGrp="1"/>
          </p:cNvSpPr>
          <p:nvPr>
            <p:ph idx="1"/>
          </p:nvPr>
        </p:nvSpPr>
        <p:spPr/>
        <p:txBody>
          <a:bodyPr>
            <a:normAutofit/>
          </a:bodyPr>
          <a:lstStyle/>
          <a:p>
            <a:endParaRPr lang="pt-BR" dirty="0" smtClean="0">
              <a:hlinkClick r:id="rId2"/>
            </a:endParaRPr>
          </a:p>
          <a:p>
            <a:endParaRPr lang="pt-BR" dirty="0" smtClean="0">
              <a:hlinkClick r:id="rId2"/>
            </a:endParaRPr>
          </a:p>
          <a:p>
            <a:endParaRPr lang="pt-BR" dirty="0"/>
          </a:p>
          <a:p>
            <a:endParaRPr lang="pt-BR" dirty="0" smtClean="0"/>
          </a:p>
          <a:p>
            <a:endParaRPr lang="nl-NL" dirty="0"/>
          </a:p>
        </p:txBody>
      </p:sp>
      <p:pic>
        <p:nvPicPr>
          <p:cNvPr id="5" name="Afbeelding 4" descr="1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4072" y="4579302"/>
            <a:ext cx="3021816" cy="1979293"/>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Invoegtoepassing 3" title="Web Video Player"/>
              <p:cNvGraphicFramePr>
                <a:graphicFrameLocks noGrp="1"/>
              </p:cNvGraphicFramePr>
              <p:nvPr>
                <p:extLst>
                  <p:ext uri="{D42A27DB-BD31-4B8C-83A1-F6EECF244321}">
                    <p14:modId xmlns:p14="http://schemas.microsoft.com/office/powerpoint/2010/main" val="839354057"/>
                  </p:ext>
                </p:extLst>
              </p:nvPr>
            </p:nvGraphicFramePr>
            <p:xfrm>
              <a:off x="138112" y="1167769"/>
              <a:ext cx="6415088" cy="3411534"/>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4" name="Invoegtoepassing 3" title="Web Video Player"/>
              <p:cNvPicPr>
                <a:picLocks noGrp="1" noRot="1" noChangeAspect="1" noMove="1" noResize="1" noEditPoints="1" noAdjustHandles="1" noChangeArrowheads="1" noChangeShapeType="1"/>
              </p:cNvPicPr>
              <p:nvPr/>
            </p:nvPicPr>
            <p:blipFill>
              <a:blip r:embed="rId5"/>
              <a:stretch>
                <a:fillRect/>
              </a:stretch>
            </p:blipFill>
            <p:spPr>
              <a:xfrm>
                <a:off x="138112" y="1167769"/>
                <a:ext cx="6415088" cy="3411534"/>
              </a:xfrm>
              <a:prstGeom prst="rect">
                <a:avLst/>
              </a:prstGeom>
            </p:spPr>
          </p:pic>
        </mc:Fallback>
      </mc:AlternateContent>
    </p:spTree>
    <p:extLst>
      <p:ext uri="{BB962C8B-B14F-4D97-AF65-F5344CB8AC3E}">
        <p14:creationId xmlns:p14="http://schemas.microsoft.com/office/powerpoint/2010/main" val="685216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457200" y="1560045"/>
            <a:ext cx="8229600" cy="4525963"/>
          </a:xfrm>
        </p:spPr>
        <p:txBody>
          <a:bodyPr/>
          <a:lstStyle/>
          <a:p>
            <a:r>
              <a:rPr lang="nl-NL" dirty="0" smtClean="0"/>
              <a:t>Viola da gamba is de voorloper van de cello</a:t>
            </a:r>
          </a:p>
          <a:p>
            <a:endParaRPr lang="nl-NL" dirty="0"/>
          </a:p>
        </p:txBody>
      </p:sp>
      <p:pic>
        <p:nvPicPr>
          <p:cNvPr id="1026" name="Picture 2" descr="fbeeldingsresultaat voor gamba muzie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3310" y="2418089"/>
            <a:ext cx="1352550" cy="21081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Invoegtoepassing 3" title="Web Video Player"/>
              <p:cNvGraphicFramePr>
                <a:graphicFrameLocks noGrp="1"/>
              </p:cNvGraphicFramePr>
              <p:nvPr>
                <p:extLst>
                  <p:ext uri="{D42A27DB-BD31-4B8C-83A1-F6EECF244321}">
                    <p14:modId xmlns:p14="http://schemas.microsoft.com/office/powerpoint/2010/main" val="340561736"/>
                  </p:ext>
                </p:extLst>
              </p:nvPr>
            </p:nvGraphicFramePr>
            <p:xfrm>
              <a:off x="803910" y="3226920"/>
              <a:ext cx="6282690" cy="3328754"/>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Invoegtoepassing 3" title="Web Video Player"/>
              <p:cNvPicPr>
                <a:picLocks noGrp="1" noRot="1" noChangeAspect="1" noMove="1" noResize="1" noEditPoints="1" noAdjustHandles="1" noChangeArrowheads="1" noChangeShapeType="1"/>
              </p:cNvPicPr>
              <p:nvPr/>
            </p:nvPicPr>
            <p:blipFill>
              <a:blip r:embed="rId4"/>
              <a:stretch>
                <a:fillRect/>
              </a:stretch>
            </p:blipFill>
            <p:spPr>
              <a:xfrm>
                <a:off x="803910" y="3226920"/>
                <a:ext cx="6282690" cy="3328754"/>
              </a:xfrm>
              <a:prstGeom prst="rect">
                <a:avLst/>
              </a:prstGeom>
            </p:spPr>
          </p:pic>
        </mc:Fallback>
      </mc:AlternateContent>
    </p:spTree>
    <p:extLst>
      <p:ext uri="{BB962C8B-B14F-4D97-AF65-F5344CB8AC3E}">
        <p14:creationId xmlns:p14="http://schemas.microsoft.com/office/powerpoint/2010/main" val="82648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hlinkClick r:id="rId2"/>
              </a:rPr>
              <a:t>https://www.youtube.com/watch?v=</a:t>
            </a:r>
            <a:r>
              <a:rPr lang="nl-NL" dirty="0" smtClean="0">
                <a:hlinkClick r:id="rId2"/>
              </a:rPr>
              <a:t>AoJ4uCBez0M</a:t>
            </a:r>
            <a:endParaRPr lang="nl-NL" dirty="0" smtClean="0"/>
          </a:p>
          <a:p>
            <a:endParaRPr lang="nl-NL" dirty="0"/>
          </a:p>
          <a:p>
            <a:endParaRPr lang="nl-NL"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Invoegtoepassing 3" title="Web Video Player"/>
              <p:cNvGraphicFramePr>
                <a:graphicFrameLocks noGrp="1"/>
              </p:cNvGraphicFramePr>
              <p:nvPr>
                <p:extLst>
                  <p:ext uri="{D42A27DB-BD31-4B8C-83A1-F6EECF244321}">
                    <p14:modId xmlns:p14="http://schemas.microsoft.com/office/powerpoint/2010/main" val="1593687624"/>
                  </p:ext>
                </p:extLst>
              </p:nvPr>
            </p:nvGraphicFramePr>
            <p:xfrm>
              <a:off x="198120" y="640080"/>
              <a:ext cx="8627745" cy="566864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Invoegtoepassing 3" title="Web Video Player"/>
              <p:cNvPicPr>
                <a:picLocks noGrp="1" noRot="1" noChangeAspect="1" noMove="1" noResize="1" noEditPoints="1" noAdjustHandles="1" noChangeArrowheads="1" noChangeShapeType="1"/>
              </p:cNvPicPr>
              <p:nvPr/>
            </p:nvPicPr>
            <p:blipFill>
              <a:blip r:embed="rId4"/>
              <a:stretch>
                <a:fillRect/>
              </a:stretch>
            </p:blipFill>
            <p:spPr>
              <a:xfrm>
                <a:off x="198120" y="640080"/>
                <a:ext cx="8627745" cy="5668645"/>
              </a:xfrm>
              <a:prstGeom prst="rect">
                <a:avLst/>
              </a:prstGeom>
            </p:spPr>
          </p:pic>
        </mc:Fallback>
      </mc:AlternateContent>
    </p:spTree>
    <p:extLst>
      <p:ext uri="{BB962C8B-B14F-4D97-AF65-F5344CB8AC3E}">
        <p14:creationId xmlns:p14="http://schemas.microsoft.com/office/powerpoint/2010/main" val="704043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4"/>
          <p:cNvSpPr>
            <a:spLocks noGrp="1"/>
          </p:cNvSpPr>
          <p:nvPr>
            <p:ph type="title"/>
          </p:nvPr>
        </p:nvSpPr>
        <p:spPr>
          <a:xfrm>
            <a:off x="762000" y="762000"/>
            <a:ext cx="7924800" cy="609600"/>
          </a:xfrm>
        </p:spPr>
        <p:txBody>
          <a:bodyPr>
            <a:normAutofit fontScale="90000"/>
          </a:bodyPr>
          <a:lstStyle/>
          <a:p>
            <a:pPr algn="ctr"/>
            <a:r>
              <a:rPr lang="en-US">
                <a:latin typeface="Arial" charset="0"/>
                <a:ea typeface="ＭＳ Ｐゴシック" charset="0"/>
                <a:cs typeface="ＭＳ Ｐゴシック" charset="0"/>
              </a:rPr>
              <a:t>De Muziekles - Vermeer</a:t>
            </a:r>
          </a:p>
        </p:txBody>
      </p:sp>
      <p:pic>
        <p:nvPicPr>
          <p:cNvPr id="3" name="Tijdelijke aanduiding voor inhoud 2" descr="04.02_Jan_Vermeer_De_muziekles.jpg"/>
          <p:cNvPicPr>
            <a:picLocks noGrp="1" noChangeAspect="1"/>
          </p:cNvPicPr>
          <p:nvPr>
            <p:ph idx="1"/>
          </p:nvPr>
        </p:nvPicPr>
        <p:blipFill>
          <a:blip r:embed="rId2" cstate="email">
            <a:extLst>
              <a:ext uri="{28A0092B-C50C-407E-A947-70E740481C1C}">
                <a14:useLocalDpi xmlns:a14="http://schemas.microsoft.com/office/drawing/2010/main"/>
              </a:ext>
            </a:extLst>
          </a:blip>
          <a:srcRect l="-58140" r="-58140"/>
          <a:stretch>
            <a:fillRect/>
          </a:stretch>
        </p:blipFill>
        <p:spPr/>
      </p:pic>
    </p:spTree>
    <p:extLst>
      <p:ext uri="{BB962C8B-B14F-4D97-AF65-F5344CB8AC3E}">
        <p14:creationId xmlns:p14="http://schemas.microsoft.com/office/powerpoint/2010/main" val="3764431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concert - Vermeer</a:t>
            </a:r>
            <a:endParaRPr lang="nl-NL" dirty="0"/>
          </a:p>
        </p:txBody>
      </p:sp>
      <p:pic>
        <p:nvPicPr>
          <p:cNvPr id="4" name="Tijdelijke aanduiding voor inhoud 3" descr="The Concert After Vermeer.JPG"/>
          <p:cNvPicPr>
            <a:picLocks noGrp="1" noChangeAspect="1"/>
          </p:cNvPicPr>
          <p:nvPr>
            <p:ph idx="1"/>
          </p:nvPr>
        </p:nvPicPr>
        <p:blipFill>
          <a:blip r:embed="rId2" cstate="email">
            <a:extLst>
              <a:ext uri="{28A0092B-C50C-407E-A947-70E740481C1C}">
                <a14:useLocalDpi xmlns:a14="http://schemas.microsoft.com/office/drawing/2010/main"/>
              </a:ext>
            </a:extLst>
          </a:blip>
          <a:srcRect l="-52512" r="-52512"/>
          <a:stretch>
            <a:fillRect/>
          </a:stretch>
        </p:blipFill>
        <p:spPr/>
      </p:pic>
    </p:spTree>
    <p:extLst>
      <p:ext uri="{BB962C8B-B14F-4D97-AF65-F5344CB8AC3E}">
        <p14:creationId xmlns:p14="http://schemas.microsoft.com/office/powerpoint/2010/main" val="1932292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London National Gallery Next 20 11 Jan Vermeer - A Young Woman seated at a Virginal.jpg"/>
          <p:cNvPicPr>
            <a:picLocks noGrp="1" noChangeAspect="1"/>
          </p:cNvPicPr>
          <p:nvPr>
            <p:ph idx="1"/>
          </p:nvPr>
        </p:nvPicPr>
        <p:blipFill>
          <a:blip r:embed="rId2" cstate="email">
            <a:extLst>
              <a:ext uri="{28A0092B-C50C-407E-A947-70E740481C1C}">
                <a14:useLocalDpi xmlns:a14="http://schemas.microsoft.com/office/drawing/2010/main"/>
              </a:ext>
            </a:extLst>
          </a:blip>
          <a:srcRect l="-52305" r="-52305"/>
          <a:stretch>
            <a:fillRect/>
          </a:stretch>
        </p:blipFill>
        <p:spPr/>
      </p:pic>
    </p:spTree>
    <p:extLst>
      <p:ext uri="{BB962C8B-B14F-4D97-AF65-F5344CB8AC3E}">
        <p14:creationId xmlns:p14="http://schemas.microsoft.com/office/powerpoint/2010/main" val="2185982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hlinkClick r:id="rId2"/>
              </a:rPr>
              <a:t>http://www.schooltv.nl/no_cache/video/crid/20121231_muziekgoudeneeuw01</a:t>
            </a:r>
            <a:endParaRPr lang="nl-NL" sz="2400" dirty="0"/>
          </a:p>
        </p:txBody>
      </p:sp>
      <p:pic>
        <p:nvPicPr>
          <p:cNvPr id="4" name="Tijdelijke aanduiding voor inhoud 3" descr="Schermafbeelding 2014-09-28 om 16.55.44.png"/>
          <p:cNvPicPr>
            <a:picLocks noGrp="1" noChangeAspect="1"/>
          </p:cNvPicPr>
          <p:nvPr>
            <p:ph idx="1"/>
          </p:nvPr>
        </p:nvPicPr>
        <p:blipFill>
          <a:blip r:embed="rId3" cstate="email">
            <a:extLst>
              <a:ext uri="{28A0092B-C50C-407E-A947-70E740481C1C}">
                <a14:useLocalDpi xmlns:a14="http://schemas.microsoft.com/office/drawing/2010/main"/>
              </a:ext>
            </a:extLst>
          </a:blip>
          <a:srcRect l="-17058" r="-17058"/>
          <a:stretch>
            <a:fillRect/>
          </a:stretch>
        </p:blipFill>
        <p:spPr/>
      </p:pic>
    </p:spTree>
    <p:extLst>
      <p:ext uri="{BB962C8B-B14F-4D97-AF65-F5344CB8AC3E}">
        <p14:creationId xmlns:p14="http://schemas.microsoft.com/office/powerpoint/2010/main" val="519293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normAutofit fontScale="90000"/>
          </a:bodyPr>
          <a:lstStyle/>
          <a:p>
            <a:pPr eaLnBrk="1" hangingPunct="1"/>
            <a:r>
              <a:rPr lang="en-US" sz="7200" dirty="0" err="1" smtClean="0">
                <a:latin typeface="Times New Roman" charset="0"/>
                <a:ea typeface="ＭＳ Ｐゴシック" charset="0"/>
                <a:cs typeface="ＭＳ Ｐゴシック" charset="0"/>
              </a:rPr>
              <a:t>Nog</a:t>
            </a:r>
            <a:r>
              <a:rPr lang="en-US" sz="7200" dirty="0" smtClean="0">
                <a:latin typeface="Times New Roman" charset="0"/>
                <a:ea typeface="ＭＳ Ｐゴシック" charset="0"/>
                <a:cs typeface="ＭＳ Ｐゴシック" charset="0"/>
              </a:rPr>
              <a:t> even…</a:t>
            </a:r>
            <a:endParaRPr lang="nl-NL" sz="7200" dirty="0">
              <a:latin typeface="Times New Roman" charset="0"/>
              <a:ea typeface="ＭＳ Ｐゴシック" charset="0"/>
              <a:cs typeface="ＭＳ Ｐゴシック" charset="0"/>
            </a:endParaRPr>
          </a:p>
        </p:txBody>
      </p:sp>
      <p:sp>
        <p:nvSpPr>
          <p:cNvPr id="14339" name="Rectangle 3"/>
          <p:cNvSpPr>
            <a:spLocks noGrp="1" noChangeArrowheads="1"/>
          </p:cNvSpPr>
          <p:nvPr>
            <p:ph type="body" idx="1"/>
          </p:nvPr>
        </p:nvSpPr>
        <p:spPr/>
        <p:txBody>
          <a:bodyPr>
            <a:normAutofit fontScale="92500" lnSpcReduction="20000"/>
          </a:bodyPr>
          <a:lstStyle/>
          <a:p>
            <a:pPr eaLnBrk="1" hangingPunct="1"/>
            <a:r>
              <a:rPr lang="nl-NL" dirty="0" smtClean="0">
                <a:latin typeface="Arial" charset="0"/>
                <a:ea typeface="ＭＳ Ｐゴシック" charset="0"/>
                <a:cs typeface="ＭＳ Ｐゴシック" charset="0"/>
              </a:rPr>
              <a:t>Nederland </a:t>
            </a:r>
            <a:r>
              <a:rPr lang="nl-NL" b="1" dirty="0" smtClean="0">
                <a:latin typeface="Arial" charset="0"/>
                <a:ea typeface="ＭＳ Ｐゴシック" charset="0"/>
                <a:cs typeface="ＭＳ Ｐゴシック" charset="0"/>
              </a:rPr>
              <a:t>belangrijke macht </a:t>
            </a:r>
            <a:r>
              <a:rPr lang="nl-NL" dirty="0" smtClean="0">
                <a:latin typeface="Arial" charset="0"/>
                <a:ea typeface="ＭＳ Ｐゴシック" charset="0"/>
                <a:cs typeface="ＭＳ Ｐゴシック" charset="0"/>
              </a:rPr>
              <a:t>17e eeuw</a:t>
            </a:r>
          </a:p>
          <a:p>
            <a:pPr eaLnBrk="1" hangingPunct="1"/>
            <a:r>
              <a:rPr lang="nl-NL" dirty="0" smtClean="0">
                <a:latin typeface="Arial" charset="0"/>
                <a:ea typeface="ＭＳ Ｐゴシック" charset="0"/>
                <a:cs typeface="ＭＳ Ｐゴシック" charset="0"/>
              </a:rPr>
              <a:t>Zowel </a:t>
            </a:r>
            <a:r>
              <a:rPr lang="nl-NL" b="1" dirty="0" smtClean="0">
                <a:latin typeface="Arial" charset="0"/>
                <a:ea typeface="ＭＳ Ｐゴシック" charset="0"/>
                <a:cs typeface="ＭＳ Ｐゴシック" charset="0"/>
              </a:rPr>
              <a:t>handel als cultuur </a:t>
            </a:r>
            <a:r>
              <a:rPr lang="nl-NL" dirty="0" smtClean="0">
                <a:latin typeface="Arial" charset="0"/>
                <a:ea typeface="ＭＳ Ｐゴシック" charset="0"/>
                <a:cs typeface="ＭＳ Ｐゴシック" charset="0"/>
              </a:rPr>
              <a:t>komen tot bloei</a:t>
            </a:r>
          </a:p>
          <a:p>
            <a:pPr eaLnBrk="1" hangingPunct="1"/>
            <a:r>
              <a:rPr lang="nl-NL" dirty="0" smtClean="0">
                <a:latin typeface="Arial" charset="0"/>
                <a:ea typeface="ＭＳ Ｐゴシック" charset="0"/>
                <a:cs typeface="ＭＳ Ｐゴシック" charset="0"/>
              </a:rPr>
              <a:t>Veel </a:t>
            </a:r>
            <a:r>
              <a:rPr lang="nl-NL" b="1" dirty="0" smtClean="0">
                <a:latin typeface="Arial" charset="0"/>
                <a:ea typeface="ＭＳ Ｐゴシック" charset="0"/>
                <a:cs typeface="ＭＳ Ｐゴシック" charset="0"/>
              </a:rPr>
              <a:t>welvaart</a:t>
            </a:r>
            <a:r>
              <a:rPr lang="nl-NL" dirty="0" smtClean="0">
                <a:latin typeface="Arial" charset="0"/>
                <a:ea typeface="ＭＳ Ｐゴシック" charset="0"/>
                <a:cs typeface="ＭＳ Ｐゴシック" charset="0"/>
              </a:rPr>
              <a:t>, pronken was heel gewoon</a:t>
            </a:r>
          </a:p>
          <a:p>
            <a:pPr eaLnBrk="1" hangingPunct="1"/>
            <a:r>
              <a:rPr lang="nl-NL" dirty="0" smtClean="0">
                <a:latin typeface="Arial" charset="0"/>
                <a:ea typeface="ＭＳ Ｐゴシック" charset="0"/>
                <a:cs typeface="ＭＳ Ｐゴシック" charset="0"/>
              </a:rPr>
              <a:t>Maar.. ook niet teveel vanwege Calvinisme</a:t>
            </a:r>
          </a:p>
          <a:p>
            <a:pPr eaLnBrk="1" hangingPunct="1"/>
            <a:r>
              <a:rPr lang="nl-NL" dirty="0" smtClean="0">
                <a:latin typeface="Arial" charset="0"/>
                <a:ea typeface="ＭＳ Ｐゴシック" charset="0"/>
                <a:cs typeface="ＭＳ Ｐゴシック" charset="0"/>
              </a:rPr>
              <a:t>Rijke burgers hebben de macht</a:t>
            </a:r>
          </a:p>
          <a:p>
            <a:pPr eaLnBrk="1" hangingPunct="1"/>
            <a:r>
              <a:rPr lang="nl-NL" dirty="0" smtClean="0">
                <a:latin typeface="Arial" charset="0"/>
                <a:ea typeface="ＭＳ Ｐゴシック" charset="0"/>
                <a:cs typeface="ＭＳ Ｐゴシック" charset="0"/>
              </a:rPr>
              <a:t>Kunstproductie neemt enorme vlucht</a:t>
            </a:r>
          </a:p>
          <a:p>
            <a:pPr eaLnBrk="1" hangingPunct="1"/>
            <a:r>
              <a:rPr lang="nl-NL" dirty="0" smtClean="0">
                <a:latin typeface="Arial" charset="0"/>
                <a:ea typeface="ＭＳ Ｐゴシック" charset="0"/>
                <a:cs typeface="ＭＳ Ｐゴシック" charset="0"/>
              </a:rPr>
              <a:t>Kunst volgt smaak van burgers</a:t>
            </a:r>
          </a:p>
          <a:p>
            <a:pPr eaLnBrk="1" hangingPunct="1"/>
            <a:r>
              <a:rPr lang="nl-NL" dirty="0" smtClean="0">
                <a:latin typeface="Arial" charset="0"/>
                <a:ea typeface="ＭＳ Ｐゴシック" charset="0"/>
                <a:cs typeface="ＭＳ Ｐゴシック" charset="0"/>
              </a:rPr>
              <a:t>Amsterdam economisch centrum wereld</a:t>
            </a:r>
          </a:p>
          <a:p>
            <a:pPr eaLnBrk="1" hangingPunct="1"/>
            <a:r>
              <a:rPr lang="nl-NL" dirty="0" smtClean="0">
                <a:latin typeface="Arial" charset="0"/>
                <a:ea typeface="ＭＳ Ｐゴシック" charset="0"/>
                <a:cs typeface="ＭＳ Ｐゴシック" charset="0"/>
              </a:rPr>
              <a:t>Protestantisme </a:t>
            </a:r>
            <a:endParaRPr lang="nl-NL"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93546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a:bodyPr>
          <a:lstStyle/>
          <a:p>
            <a:pPr marL="0" indent="0" algn="ctr">
              <a:buNone/>
            </a:pPr>
            <a:r>
              <a:rPr lang="nl-NL" sz="4800" dirty="0" smtClean="0"/>
              <a:t>Muziek voor in huis of vermaak</a:t>
            </a:r>
            <a:endParaRPr lang="nl-NL" sz="4800" dirty="0"/>
          </a:p>
        </p:txBody>
      </p:sp>
    </p:spTree>
    <p:extLst>
      <p:ext uri="{BB962C8B-B14F-4D97-AF65-F5344CB8AC3E}">
        <p14:creationId xmlns:p14="http://schemas.microsoft.com/office/powerpoint/2010/main" val="262070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lstStyle/>
          <a:p>
            <a:r>
              <a:rPr lang="nl-NL" dirty="0" smtClean="0"/>
              <a:t>Zoek 3 instrumenten op die populair waren in de Gouden Eeuw</a:t>
            </a:r>
          </a:p>
          <a:p>
            <a:endParaRPr lang="nl-NL" dirty="0"/>
          </a:p>
          <a:p>
            <a:r>
              <a:rPr lang="nl-NL" dirty="0" smtClean="0"/>
              <a:t>Wat is het verschil tussen een klavecimbel en een piano? Noem er minimaal 2 </a:t>
            </a:r>
            <a:endParaRPr lang="nl-NL" dirty="0"/>
          </a:p>
        </p:txBody>
      </p:sp>
    </p:spTree>
    <p:extLst>
      <p:ext uri="{BB962C8B-B14F-4D97-AF65-F5344CB8AC3E}">
        <p14:creationId xmlns:p14="http://schemas.microsoft.com/office/powerpoint/2010/main" val="1429444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algn="ctr" eaLnBrk="1" hangingPunct="1"/>
            <a:r>
              <a:rPr lang="en-US" sz="6000" dirty="0" err="1" smtClean="0">
                <a:latin typeface="Arial" charset="0"/>
                <a:ea typeface="ＭＳ Ｐゴシック" charset="0"/>
                <a:cs typeface="ＭＳ Ｐゴシック" charset="0"/>
              </a:rPr>
              <a:t>Meezingers</a:t>
            </a:r>
            <a:endParaRPr lang="nl-NL" sz="6000" dirty="0">
              <a:latin typeface="Arial" charset="0"/>
              <a:ea typeface="ＭＳ Ｐゴシック" charset="0"/>
              <a:cs typeface="ＭＳ Ｐゴシック" charset="0"/>
            </a:endParaRPr>
          </a:p>
        </p:txBody>
      </p:sp>
      <p:sp>
        <p:nvSpPr>
          <p:cNvPr id="15363" name="Rectangle 3"/>
          <p:cNvSpPr>
            <a:spLocks noGrp="1" noChangeArrowheads="1"/>
          </p:cNvSpPr>
          <p:nvPr>
            <p:ph type="body" idx="1"/>
          </p:nvPr>
        </p:nvSpPr>
        <p:spPr/>
        <p:txBody>
          <a:bodyPr/>
          <a:lstStyle/>
          <a:p>
            <a:pPr eaLnBrk="1" hangingPunct="1"/>
            <a:r>
              <a:rPr lang="nl-NL" sz="2000" dirty="0" smtClean="0">
                <a:latin typeface="Arial" charset="0"/>
                <a:ea typeface="ＭＳ Ｐゴシック" charset="0"/>
                <a:cs typeface="ＭＳ Ｐゴシック" charset="0"/>
              </a:rPr>
              <a:t>Er wordt </a:t>
            </a:r>
            <a:r>
              <a:rPr lang="nl-NL" sz="2000" u="sng" dirty="0" smtClean="0">
                <a:latin typeface="Arial" charset="0"/>
                <a:ea typeface="ＭＳ Ｐゴシック" charset="0"/>
                <a:cs typeface="ＭＳ Ｐゴシック" charset="0"/>
              </a:rPr>
              <a:t>thuis veel </a:t>
            </a:r>
            <a:r>
              <a:rPr lang="nl-NL" sz="2000" dirty="0" smtClean="0">
                <a:latin typeface="Arial" charset="0"/>
                <a:ea typeface="ＭＳ Ｐゴシック" charset="0"/>
                <a:cs typeface="ＭＳ Ｐゴシック" charset="0"/>
              </a:rPr>
              <a:t>muziek gemaakt : alle lagen bevolking</a:t>
            </a:r>
          </a:p>
          <a:p>
            <a:pPr eaLnBrk="1" hangingPunct="1"/>
            <a:r>
              <a:rPr lang="nl-NL" sz="2000" dirty="0" smtClean="0">
                <a:latin typeface="Arial" charset="0"/>
                <a:ea typeface="ＭＳ Ｐゴシック" charset="0"/>
                <a:cs typeface="ＭＳ Ｐゴシック" charset="0"/>
              </a:rPr>
              <a:t>Liedboeken voor stem of instrument </a:t>
            </a:r>
          </a:p>
          <a:p>
            <a:pPr eaLnBrk="1" hangingPunct="1"/>
            <a:r>
              <a:rPr lang="nl-NL" sz="2000" dirty="0">
                <a:latin typeface="Arial" charset="0"/>
                <a:ea typeface="ＭＳ Ｐゴシック" charset="0"/>
                <a:cs typeface="ＭＳ Ｐゴシック" charset="0"/>
              </a:rPr>
              <a:t>T</a:t>
            </a:r>
            <a:r>
              <a:rPr lang="nl-NL" sz="2000" dirty="0" smtClean="0">
                <a:latin typeface="Arial" charset="0"/>
                <a:ea typeface="ＭＳ Ｐゴシック" charset="0"/>
                <a:cs typeface="ＭＳ Ｐゴシック" charset="0"/>
              </a:rPr>
              <a:t>er lering en vermaak, het lied moest een moraal hebben</a:t>
            </a:r>
          </a:p>
          <a:p>
            <a:r>
              <a:rPr lang="nl-NL" sz="2000" dirty="0">
                <a:latin typeface="Arial"/>
                <a:cs typeface="Arial"/>
              </a:rPr>
              <a:t>Liedjes zingen en muziek maken waren een belangrijke vorm van entertainment. </a:t>
            </a:r>
            <a:endParaRPr lang="nl-NL" sz="2000" dirty="0" smtClean="0">
              <a:latin typeface="Arial"/>
              <a:ea typeface="ＭＳ Ｐゴシック" charset="0"/>
              <a:cs typeface="Arial"/>
            </a:endParaRPr>
          </a:p>
          <a:p>
            <a:pPr eaLnBrk="1" hangingPunct="1"/>
            <a:r>
              <a:rPr lang="nl-NL" sz="2000" dirty="0" smtClean="0">
                <a:latin typeface="Arial" charset="0"/>
                <a:ea typeface="ＭＳ Ｐゴシック" charset="0"/>
                <a:cs typeface="ＭＳ Ｐゴシック" charset="0"/>
              </a:rPr>
              <a:t>Musiceren en muziekles hoort bij goede opvoeding van rijke burgers</a:t>
            </a:r>
            <a:endParaRPr lang="nl-NL" sz="2000" b="1" dirty="0" smtClean="0">
              <a:latin typeface="Arial" charset="0"/>
              <a:ea typeface="ＭＳ Ｐゴシック" charset="0"/>
              <a:cs typeface="ＭＳ Ｐゴシック" charset="0"/>
            </a:endParaRPr>
          </a:p>
          <a:p>
            <a:pPr eaLnBrk="1" hangingPunct="1"/>
            <a:r>
              <a:rPr lang="nl-NL" sz="2000" b="1" dirty="0" smtClean="0">
                <a:latin typeface="Arial" charset="0"/>
                <a:ea typeface="ＭＳ Ｐゴシック" charset="0"/>
                <a:cs typeface="ＭＳ Ｐゴシック" charset="0"/>
              </a:rPr>
              <a:t>Collegium </a:t>
            </a:r>
            <a:r>
              <a:rPr lang="nl-NL" sz="2000" b="1" dirty="0" err="1" smtClean="0">
                <a:latin typeface="Arial" charset="0"/>
                <a:ea typeface="ＭＳ Ｐゴシック" charset="0"/>
                <a:cs typeface="ＭＳ Ｐゴシック" charset="0"/>
              </a:rPr>
              <a:t>musicum</a:t>
            </a:r>
            <a:r>
              <a:rPr lang="nl-NL" sz="2000" b="1" dirty="0" smtClean="0">
                <a:latin typeface="Arial" charset="0"/>
                <a:ea typeface="ＭＳ Ｐゴシック" charset="0"/>
                <a:cs typeface="ＭＳ Ｐゴシック" charset="0"/>
              </a:rPr>
              <a:t>: burgers krijgen muziekles van professionals.</a:t>
            </a:r>
          </a:p>
          <a:p>
            <a:pPr eaLnBrk="1" hangingPunct="1"/>
            <a:r>
              <a:rPr lang="nl-NL" sz="2000" b="1" dirty="0" smtClean="0">
                <a:latin typeface="Arial" charset="0"/>
                <a:ea typeface="ＭＳ Ｐゴシック" charset="0"/>
                <a:cs typeface="ＭＳ Ｐゴシック" charset="0"/>
              </a:rPr>
              <a:t>Klavecimbe</a:t>
            </a:r>
            <a:r>
              <a:rPr lang="nl-NL" sz="2000" dirty="0" smtClean="0">
                <a:latin typeface="Arial" charset="0"/>
                <a:ea typeface="ＭＳ Ｐゴシック" charset="0"/>
                <a:cs typeface="ＭＳ Ｐゴシック" charset="0"/>
              </a:rPr>
              <a:t>l </a:t>
            </a:r>
            <a:r>
              <a:rPr lang="nl-NL" sz="2000" i="1" dirty="0" smtClean="0">
                <a:latin typeface="Arial" charset="0"/>
                <a:ea typeface="ＭＳ Ｐゴシック" charset="0"/>
                <a:cs typeface="ＭＳ Ｐゴシック" charset="0"/>
              </a:rPr>
              <a:t>(voorloper piano) </a:t>
            </a:r>
            <a:r>
              <a:rPr lang="nl-NL" sz="2000" b="1" dirty="0" smtClean="0">
                <a:latin typeface="Arial" charset="0"/>
                <a:ea typeface="ＭＳ Ｐゴシック" charset="0"/>
                <a:cs typeface="ＭＳ Ｐゴシック" charset="0"/>
              </a:rPr>
              <a:t>/ orgel </a:t>
            </a:r>
            <a:r>
              <a:rPr lang="nl-NL" sz="2000" dirty="0" smtClean="0">
                <a:latin typeface="Arial" charset="0"/>
                <a:ea typeface="ＭＳ Ｐゴシック" charset="0"/>
                <a:cs typeface="ＭＳ Ｐゴシック" charset="0"/>
              </a:rPr>
              <a:t>/ </a:t>
            </a:r>
            <a:r>
              <a:rPr lang="nl-NL" sz="2000" b="1" dirty="0" smtClean="0">
                <a:latin typeface="Arial" charset="0"/>
                <a:ea typeface="ＭＳ Ｐゴシック" charset="0"/>
                <a:cs typeface="ＭＳ Ｐゴシック" charset="0"/>
              </a:rPr>
              <a:t>luit</a:t>
            </a:r>
            <a:r>
              <a:rPr lang="nl-NL" sz="2000" dirty="0" smtClean="0">
                <a:latin typeface="Arial" charset="0"/>
                <a:ea typeface="ＭＳ Ｐゴシック" charset="0"/>
                <a:cs typeface="ＭＳ Ｐゴシック" charset="0"/>
              </a:rPr>
              <a:t> </a:t>
            </a:r>
            <a:r>
              <a:rPr lang="nl-NL" sz="2000" i="1" dirty="0" smtClean="0">
                <a:latin typeface="Arial" charset="0"/>
                <a:ea typeface="ＭＳ Ｐゴシック" charset="0"/>
                <a:cs typeface="ＭＳ Ｐゴシック" charset="0"/>
              </a:rPr>
              <a:t>(voorloper </a:t>
            </a:r>
          </a:p>
          <a:p>
            <a:pPr marL="0" indent="0" eaLnBrk="1" hangingPunct="1">
              <a:buNone/>
            </a:pPr>
            <a:r>
              <a:rPr lang="nl-NL" sz="2000" dirty="0" smtClean="0">
                <a:latin typeface="Arial" charset="0"/>
                <a:ea typeface="ＭＳ Ｐゴシック" charset="0"/>
                <a:cs typeface="ＭＳ Ｐゴシック" charset="0"/>
              </a:rPr>
              <a:t>    </a:t>
            </a:r>
            <a:r>
              <a:rPr lang="nl-NL" sz="2000" i="1" dirty="0" smtClean="0">
                <a:latin typeface="Arial" charset="0"/>
                <a:ea typeface="ＭＳ Ｐゴシック" charset="0"/>
                <a:cs typeface="ＭＳ Ｐゴシック" charset="0"/>
              </a:rPr>
              <a:t> gitaar)  </a:t>
            </a:r>
            <a:r>
              <a:rPr lang="nl-NL" sz="2000" dirty="0" smtClean="0">
                <a:latin typeface="Arial" charset="0"/>
                <a:ea typeface="ＭＳ Ｐゴシック" charset="0"/>
                <a:cs typeface="ＭＳ Ｐゴシック" charset="0"/>
              </a:rPr>
              <a:t>/ </a:t>
            </a:r>
            <a:r>
              <a:rPr lang="nl-NL" sz="2000" b="1" dirty="0" smtClean="0">
                <a:latin typeface="Arial" charset="0"/>
                <a:ea typeface="ＭＳ Ｐゴシック" charset="0"/>
                <a:cs typeface="ＭＳ Ｐゴシック" charset="0"/>
              </a:rPr>
              <a:t>blokfluit</a:t>
            </a:r>
            <a:r>
              <a:rPr lang="nl-NL" sz="2000" dirty="0" smtClean="0">
                <a:latin typeface="Arial" charset="0"/>
                <a:ea typeface="ＭＳ Ｐゴシック" charset="0"/>
                <a:cs typeface="ＭＳ Ｐゴシック" charset="0"/>
              </a:rPr>
              <a:t> </a:t>
            </a:r>
            <a:r>
              <a:rPr lang="nl-NL" sz="2000" b="1" dirty="0" smtClean="0">
                <a:latin typeface="Arial" charset="0"/>
                <a:ea typeface="ＭＳ Ｐゴシック" charset="0"/>
                <a:cs typeface="ＭＳ Ｐゴシック" charset="0"/>
              </a:rPr>
              <a:t>/ gamba </a:t>
            </a:r>
            <a:r>
              <a:rPr lang="nl-NL" sz="2000" i="1" dirty="0" smtClean="0">
                <a:latin typeface="Arial" charset="0"/>
                <a:ea typeface="ＭＳ Ｐゴシック" charset="0"/>
                <a:cs typeface="ＭＳ Ｐゴシック" charset="0"/>
              </a:rPr>
              <a:t>(voorloper cello)</a:t>
            </a:r>
          </a:p>
          <a:p>
            <a:pPr eaLnBrk="1" hangingPunct="1"/>
            <a:endParaRPr lang="nl-NL" sz="1600" dirty="0" smtClean="0">
              <a:latin typeface="Arial" charset="0"/>
              <a:ea typeface="ＭＳ Ｐゴシック" charset="0"/>
              <a:cs typeface="ＭＳ Ｐゴシック" charset="0"/>
            </a:endParaRPr>
          </a:p>
          <a:p>
            <a:pPr eaLnBrk="1" hangingPunct="1"/>
            <a:endParaRPr lang="nl-NL" sz="1600" dirty="0" smtClean="0">
              <a:latin typeface="Arial" charset="0"/>
              <a:ea typeface="ＭＳ Ｐゴシック" charset="0"/>
              <a:cs typeface="ＭＳ Ｐゴシック" charset="0"/>
            </a:endParaRPr>
          </a:p>
          <a:p>
            <a:pPr eaLnBrk="1" hangingPunct="1">
              <a:buFont typeface="Wingdings" charset="0"/>
              <a:buNone/>
            </a:pPr>
            <a:endParaRPr lang="nl-NL" sz="2000" dirty="0" smtClean="0">
              <a:latin typeface="Arial" charset="0"/>
              <a:ea typeface="ＭＳ Ｐゴシック" charset="0"/>
              <a:cs typeface="ＭＳ Ｐゴシック" charset="0"/>
            </a:endParaRPr>
          </a:p>
          <a:p>
            <a:pPr eaLnBrk="1" hangingPunct="1"/>
            <a:endParaRPr lang="nl-NL" sz="2000" dirty="0">
              <a:latin typeface="Arial" charset="0"/>
              <a:ea typeface="ＭＳ Ｐゴシック" charset="0"/>
              <a:cs typeface="ＭＳ Ｐゴシック" charset="0"/>
            </a:endParaRPr>
          </a:p>
        </p:txBody>
      </p:sp>
      <p:pic>
        <p:nvPicPr>
          <p:cNvPr id="15364" name="Picture 3" descr="luitspele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77753" y="4047153"/>
            <a:ext cx="1602212" cy="2684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kstvak 1"/>
          <p:cNvSpPr txBox="1"/>
          <p:nvPr/>
        </p:nvSpPr>
        <p:spPr>
          <a:xfrm>
            <a:off x="9231672" y="3677822"/>
            <a:ext cx="184666"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2807322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Schermafbeelding 2014-09-28 om 16.56.03.png"/>
          <p:cNvPicPr>
            <a:picLocks noGrp="1" noChangeAspect="1"/>
          </p:cNvPicPr>
          <p:nvPr>
            <p:ph idx="1"/>
          </p:nvPr>
        </p:nvPicPr>
        <p:blipFill>
          <a:blip r:embed="rId2" cstate="email">
            <a:extLst>
              <a:ext uri="{28A0092B-C50C-407E-A947-70E740481C1C}">
                <a14:useLocalDpi xmlns:a14="http://schemas.microsoft.com/office/drawing/2010/main"/>
              </a:ext>
            </a:extLst>
          </a:blip>
          <a:srcRect l="-18489" r="-18489"/>
          <a:stretch>
            <a:fillRect/>
          </a:stretch>
        </p:blipFill>
        <p:spPr/>
      </p:pic>
    </p:spTree>
    <p:extLst>
      <p:ext uri="{BB962C8B-B14F-4D97-AF65-F5344CB8AC3E}">
        <p14:creationId xmlns:p14="http://schemas.microsoft.com/office/powerpoint/2010/main" val="2540259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a:t>
            </a:r>
            <a:r>
              <a:rPr lang="nl-NL" dirty="0" smtClean="0"/>
              <a:t>eemanslied</a:t>
            </a:r>
            <a:endParaRPr lang="nl-NL" dirty="0"/>
          </a:p>
        </p:txBody>
      </p:sp>
      <p:sp>
        <p:nvSpPr>
          <p:cNvPr id="3" name="Tijdelijke aanduiding voor inhoud 2"/>
          <p:cNvSpPr>
            <a:spLocks noGrp="1"/>
          </p:cNvSpPr>
          <p:nvPr>
            <p:ph idx="1"/>
          </p:nvPr>
        </p:nvSpPr>
        <p:spPr/>
        <p:txBody>
          <a:bodyPr/>
          <a:lstStyle/>
          <a:p>
            <a:r>
              <a:rPr lang="nl-NL" dirty="0" smtClean="0"/>
              <a:t>VOC en overzeese handel van grote invloed</a:t>
            </a:r>
          </a:p>
          <a:p>
            <a:endParaRPr lang="nl-NL" dirty="0"/>
          </a:p>
          <a:p>
            <a:r>
              <a:rPr lang="nl-NL" dirty="0" smtClean="0"/>
              <a:t>Enerzijds:	</a:t>
            </a:r>
            <a:r>
              <a:rPr lang="nl-NL" u="sng" dirty="0" smtClean="0"/>
              <a:t>Avonturenliederen</a:t>
            </a:r>
            <a:r>
              <a:rPr lang="nl-NL" dirty="0" smtClean="0"/>
              <a:t>. Het zeemansleven werd  als mooi en avontuurlijk neergezet</a:t>
            </a:r>
          </a:p>
          <a:p>
            <a:r>
              <a:rPr lang="nl-NL" dirty="0" smtClean="0"/>
              <a:t>Anderzijds: 	Bezingen van de </a:t>
            </a:r>
            <a:r>
              <a:rPr lang="nl-NL" u="sng" dirty="0" smtClean="0"/>
              <a:t>werkelijkheid.</a:t>
            </a:r>
            <a:r>
              <a:rPr lang="nl-NL" dirty="0" smtClean="0"/>
              <a:t> Het zeemansleven was keihard, smerig, slecht eten.</a:t>
            </a:r>
            <a:endParaRPr lang="nl-NL" dirty="0"/>
          </a:p>
        </p:txBody>
      </p:sp>
    </p:spTree>
    <p:extLst>
      <p:ext uri="{BB962C8B-B14F-4D97-AF65-F5344CB8AC3E}">
        <p14:creationId xmlns:p14="http://schemas.microsoft.com/office/powerpoint/2010/main" val="3533071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descr="Schermafbeelding 2015-09-06 om 12.39.53.png"/>
          <p:cNvPicPr>
            <a:picLocks noGrp="1" noChangeAspect="1"/>
          </p:cNvPicPr>
          <p:nvPr>
            <p:ph idx="1"/>
          </p:nvPr>
        </p:nvPicPr>
        <p:blipFill>
          <a:blip r:embed="rId2" cstate="email">
            <a:extLst>
              <a:ext uri="{28A0092B-C50C-407E-A947-70E740481C1C}">
                <a14:useLocalDpi xmlns:a14="http://schemas.microsoft.com/office/drawing/2010/main"/>
              </a:ext>
            </a:extLst>
          </a:blip>
          <a:srcRect t="-5405" b="-5405"/>
          <a:stretch>
            <a:fillRect/>
          </a:stretch>
        </p:blipFill>
        <p:spPr/>
      </p:pic>
    </p:spTree>
    <p:extLst>
      <p:ext uri="{BB962C8B-B14F-4D97-AF65-F5344CB8AC3E}">
        <p14:creationId xmlns:p14="http://schemas.microsoft.com/office/powerpoint/2010/main" val="3745924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 Zwar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3.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14.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16.png"/></Relationships>
</file>

<file path=ppt/webextensions/_rels/webextension6.xml.rels><?xml version="1.0" encoding="UTF-8" standalone="yes"?>
<Relationships xmlns="http://schemas.openxmlformats.org/package/2006/relationships"><Relationship Id="rId1" Type="http://schemas.openxmlformats.org/officeDocument/2006/relationships/image" Target="../media/image18.png"/></Relationships>
</file>

<file path=ppt/webextensions/webextension1.xml><?xml version="1.0" encoding="utf-8"?>
<we:webextension xmlns:we="http://schemas.microsoft.com/office/webextensions/webextension/2010/11" id="{1215A7C1-B971-4A41-8EB4-833EFBFA8A6E}">
  <we:reference id="wa104221182" version="2.0.0.0" store="nl-NL" storeType="OMEX"/>
  <we:alternateReferences>
    <we:reference id="wa104221182" version="2.0.0.0" store="wa104221182" storeType="OMEX"/>
  </we:alternateReferences>
  <we:properties>
    <we:property name="vid" value="&quot;https://www.youtube.com/watch?v=AoJ4uCBez0M&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765E093B-1633-6C4D-B740-F1E4970952F8}">
  <we:reference id="wa104221182" version="2.0.0.0" store="nl-NL" storeType="OMEX"/>
  <we:alternateReferences>
    <we:reference id="wa104221182" version="2.0.0.0" store="wa104221182" storeType="OMEX"/>
  </we:alternateReferences>
  <we:properties>
    <we:property name="vid" value="&quot;https://www.youtube.com/watch?v=vK7lNkkVMp8&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3985A316-0014-4D49-9BBB-DC01E448C865}">
  <we:reference id="wa104221182" version="2.0.0.0" store="nl-NL" storeType="OMEX"/>
  <we:alternateReferences>
    <we:reference id="wa104221182" version="2.0.0.0" store="wa104221182" storeType="OMEX"/>
  </we:alternateReferences>
  <we:properties>
    <we:property name="vid" value="&quot;https://www.youtube.com/watch?v=sj-koumxE94&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CA5AA8B3-1F66-9B4A-9032-1D0B2F8FE008}">
  <we:reference id="wa104221182" version="2.0.0.0" store="nl-NL" storeType="OMEX"/>
  <we:alternateReferences>
    <we:reference id="wa104221182" version="2.0.0.0" store="wa104221182" storeType="OMEX"/>
  </we:alternateReferences>
  <we:properties>
    <we:property name="vid" value="&quot;https://www.youtube.com/watch?v=8NRvSYORHeY&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4B6B5096-7235-B040-BEA0-7F4C025A875D}">
  <we:reference id="wa104221182" version="2.0.0.0" store="nl-NL" storeType="OMEX"/>
  <we:alternateReferences>
    <we:reference id="wa104221182" version="2.0.0.0" store="wa104221182" storeType="OMEX"/>
  </we:alternateReferences>
  <we:properties>
    <we:property name="vid" value="&quot;https://www.youtube.com/watch?v=hsZ7c5SAd-c&quot;"/>
  </we:properties>
  <we:bindings/>
  <we:snapshot xmlns:r="http://schemas.openxmlformats.org/officeDocument/2006/relationships" r:embed="rId1"/>
</we:webextension>
</file>

<file path=ppt/webextensions/webextension6.xml><?xml version="1.0" encoding="utf-8"?>
<we:webextension xmlns:we="http://schemas.microsoft.com/office/webextensions/webextension/2010/11" id="{93A971B0-5B46-584B-96A0-5BC93FB748C6}">
  <we:reference id="wa104221182" version="2.0.0.0" store="nl-NL" storeType="OMEX"/>
  <we:alternateReferences>
    <we:reference id="wa104221182" version="2.0.0.0" store="wa104221182" storeType="OMEX"/>
  </we:alternateReferences>
  <we:properties>
    <we:property name="vid" value="&quot;https://www.youtube.com/watch?v=cyivK7AM34w&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 Zwart .thmx</Template>
  <TotalTime>338</TotalTime>
  <Words>406</Words>
  <Application>Microsoft Macintosh PowerPoint</Application>
  <PresentationFormat>Diavoorstelling (4:3)</PresentationFormat>
  <Paragraphs>63</Paragraphs>
  <Slides>23</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Calibri</vt:lpstr>
      <vt:lpstr>ＭＳ Ｐゴシック</vt:lpstr>
      <vt:lpstr>Times New Roman</vt:lpstr>
      <vt:lpstr>Wingdings</vt:lpstr>
      <vt:lpstr>Arial</vt:lpstr>
      <vt:lpstr> Zwart </vt:lpstr>
      <vt:lpstr>Gouden eeuw in Nederland</vt:lpstr>
      <vt:lpstr>PowerPoint-presentatie</vt:lpstr>
      <vt:lpstr>Nog even…</vt:lpstr>
      <vt:lpstr>PowerPoint-presentatie</vt:lpstr>
      <vt:lpstr>Opdracht</vt:lpstr>
      <vt:lpstr>Meezingers</vt:lpstr>
      <vt:lpstr>PowerPoint-presentatie</vt:lpstr>
      <vt:lpstr>Zeemanslied</vt:lpstr>
      <vt:lpstr>PowerPoint-presentatie</vt:lpstr>
      <vt:lpstr>Matrozen-uitvoering</vt:lpstr>
      <vt:lpstr>LUIT</vt:lpstr>
      <vt:lpstr>PowerPoint-presentatie</vt:lpstr>
      <vt:lpstr>PowerPoint-presentatie</vt:lpstr>
      <vt:lpstr>PowerPoint-presentatie</vt:lpstr>
      <vt:lpstr>De luitspeler</vt:lpstr>
      <vt:lpstr>Blokfluit</vt:lpstr>
      <vt:lpstr>PowerPoint-presentatie</vt:lpstr>
      <vt:lpstr>Klavecimbel</vt:lpstr>
      <vt:lpstr>PowerPoint-presentatie</vt:lpstr>
      <vt:lpstr>De Muziekles - Vermeer</vt:lpstr>
      <vt:lpstr>Het concert - Vermeer</vt:lpstr>
      <vt:lpstr>PowerPoint-presentatie</vt:lpstr>
      <vt:lpstr>http://www.schooltv.nl/no_cache/video/crid/20121231_muziekgoudeneeuw01</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Gouden eeuw in Nederland</dc:title>
  <dc:creator>ATC</dc:creator>
  <cp:lastModifiedBy>Microsoft Office-gebruiker</cp:lastModifiedBy>
  <cp:revision>124</cp:revision>
  <dcterms:created xsi:type="dcterms:W3CDTF">2014-09-28T11:48:03Z</dcterms:created>
  <dcterms:modified xsi:type="dcterms:W3CDTF">2017-03-03T12:11:15Z</dcterms:modified>
</cp:coreProperties>
</file>